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64" r:id="rId2"/>
    <p:sldMasterId id="214748387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93FE59-9DC2-421E-8D1A-EA4082AD67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Представляет отчет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 деятельности   комиссии по противодействию   коррупции Ревизионной    комиссии    МО Красноуфимский округ   за </a:t>
            </a:r>
            <a:r>
              <a:rPr lang="ru-RU" dirty="0" smtClean="0">
                <a:solidFill>
                  <a:schemeClr val="tx1"/>
                </a:solidFill>
              </a:rPr>
              <a:t>2022 </a:t>
            </a:r>
            <a:r>
              <a:rPr lang="ru-RU" dirty="0" smtClean="0">
                <a:solidFill>
                  <a:schemeClr val="tx1"/>
                </a:solidFill>
              </a:rPr>
              <a:t>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57166"/>
            <a:ext cx="8229600" cy="392909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Liberation Serif" pitchFamily="18" charset="0"/>
              </a:rPr>
              <a:t>Ревизионная    комиссия    Муниципального образования Красноуфимский округ</a:t>
            </a:r>
            <a:endParaRPr lang="ru-RU" sz="2400" dirty="0">
              <a:latin typeface="Liberation Serif" pitchFamily="18" charset="0"/>
            </a:endParaRPr>
          </a:p>
        </p:txBody>
      </p:sp>
      <p:pic>
        <p:nvPicPr>
          <p:cNvPr id="5" name="Рисунок 4" descr="гер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142852"/>
            <a:ext cx="2143140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Liberation Serif" pitchFamily="18" charset="0"/>
              </a:rPr>
              <a:t>Публикация  отчета о  деятельности  комиссии  по противодействию   коррупции  в  Ревизионной комиссии  МО  Красноуфимский   округ</a:t>
            </a:r>
            <a:endParaRPr lang="ru-RU" sz="2400" dirty="0">
              <a:latin typeface="Liberation Serif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 numCol="2"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250033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 </a:t>
            </a:r>
            <a:r>
              <a:rPr lang="ru-RU" dirty="0" smtClean="0"/>
              <a:t>2021год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928934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 1 квартал </a:t>
            </a:r>
            <a:r>
              <a:rPr lang="ru-RU" dirty="0" smtClean="0"/>
              <a:t>2022года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214818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 1полугодие  </a:t>
            </a:r>
            <a:r>
              <a:rPr lang="ru-RU" dirty="0" smtClean="0"/>
              <a:t>2022года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60722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5643578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 9 месяцев  </a:t>
            </a:r>
            <a:r>
              <a:rPr lang="ru-RU" dirty="0" smtClean="0"/>
              <a:t>2022года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000364" y="1714488"/>
            <a:ext cx="128588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3000364" y="3000372"/>
            <a:ext cx="142876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000364" y="4357694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000364" y="5643578"/>
            <a:ext cx="1428760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357686" y="1571612"/>
            <a:ext cx="3500462" cy="107157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размещен на  </a:t>
            </a:r>
            <a:r>
              <a:rPr lang="ru-RU" dirty="0" smtClean="0"/>
              <a:t>сайте в 1 квартале</a:t>
            </a:r>
            <a:endParaRPr lang="ru-RU" dirty="0"/>
          </a:p>
          <a:p>
            <a:pPr algn="ctr"/>
            <a:r>
              <a:rPr lang="ru-RU" dirty="0"/>
              <a:t>квартале  </a:t>
            </a:r>
            <a:r>
              <a:rPr lang="ru-RU" dirty="0" smtClean="0"/>
              <a:t>2022 </a:t>
            </a:r>
            <a:r>
              <a:rPr lang="ru-RU" dirty="0"/>
              <a:t>года</a:t>
            </a:r>
          </a:p>
        </p:txBody>
      </p:sp>
      <p:sp>
        <p:nvSpPr>
          <p:cNvPr id="21" name="Овал 20"/>
          <p:cNvSpPr/>
          <p:nvPr/>
        </p:nvSpPr>
        <p:spPr>
          <a:xfrm>
            <a:off x="4500562" y="2786058"/>
            <a:ext cx="3357586" cy="107157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размещен на сайте во 2 квартале  </a:t>
            </a:r>
            <a:r>
              <a:rPr lang="ru-RU" dirty="0" smtClean="0"/>
              <a:t>2022 </a:t>
            </a:r>
            <a:r>
              <a:rPr lang="ru-RU" dirty="0"/>
              <a:t>года</a:t>
            </a:r>
          </a:p>
        </p:txBody>
      </p:sp>
      <p:sp>
        <p:nvSpPr>
          <p:cNvPr id="22" name="Овал 21"/>
          <p:cNvSpPr/>
          <p:nvPr/>
        </p:nvSpPr>
        <p:spPr>
          <a:xfrm>
            <a:off x="4572000" y="4214818"/>
            <a:ext cx="3286148" cy="10001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</a:t>
            </a:r>
            <a:r>
              <a:rPr lang="ru-RU" dirty="0" smtClean="0"/>
              <a:t>азмещен на </a:t>
            </a:r>
            <a:br>
              <a:rPr lang="ru-RU" dirty="0" smtClean="0"/>
            </a:br>
            <a:r>
              <a:rPr lang="ru-RU" dirty="0" smtClean="0"/>
              <a:t>сайте в </a:t>
            </a:r>
            <a:r>
              <a:rPr lang="ru-RU" dirty="0"/>
              <a:t>3 </a:t>
            </a:r>
            <a:r>
              <a:rPr lang="ru-RU" dirty="0" smtClean="0"/>
              <a:t>квартале  </a:t>
            </a:r>
            <a:r>
              <a:rPr lang="ru-RU" dirty="0" smtClean="0"/>
              <a:t>2022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4572000" y="5429264"/>
            <a:ext cx="3286148" cy="10001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</a:t>
            </a:r>
            <a:r>
              <a:rPr lang="ru-RU" dirty="0" smtClean="0"/>
              <a:t>азмещен на сайте в 4 квартале                </a:t>
            </a:r>
            <a:r>
              <a:rPr lang="ru-RU" dirty="0" smtClean="0"/>
              <a:t>2022 </a:t>
            </a:r>
            <a:r>
              <a:rPr lang="ru-RU" dirty="0" smtClean="0"/>
              <a:t>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447675" algn="just"/>
            <a:r>
              <a:rPr lang="ru-RU" sz="2000" dirty="0" smtClean="0">
                <a:latin typeface="Liberation Serif" pitchFamily="18" charset="0"/>
              </a:rPr>
              <a:t>В </a:t>
            </a:r>
            <a:r>
              <a:rPr lang="ru-RU" sz="2000" dirty="0" smtClean="0">
                <a:latin typeface="Liberation Serif" pitchFamily="18" charset="0"/>
              </a:rPr>
              <a:t>4 квартале  </a:t>
            </a:r>
            <a:r>
              <a:rPr lang="ru-RU" sz="2000" dirty="0" smtClean="0">
                <a:latin typeface="Liberation Serif" pitchFamily="18" charset="0"/>
              </a:rPr>
              <a:t>2022 года председателем  </a:t>
            </a:r>
            <a:r>
              <a:rPr lang="ru-RU" sz="2000" dirty="0" smtClean="0">
                <a:latin typeface="Liberation Serif" pitchFamily="18" charset="0"/>
              </a:rPr>
              <a:t>Ревизионной комиссией МО Красноуфимский округ в </a:t>
            </a:r>
            <a:r>
              <a:rPr lang="ru-RU" sz="2000" dirty="0">
                <a:latin typeface="Liberation Serif" panose="02020603050405020304" pitchFamily="18" charset="0"/>
              </a:rPr>
              <a:t>п</a:t>
            </a:r>
            <a:r>
              <a:rPr lang="ru-RU" sz="2000" dirty="0" smtClean="0">
                <a:latin typeface="Liberation Serif" panose="02020603050405020304" pitchFamily="18" charset="0"/>
              </a:rPr>
              <a:t>ринято </a:t>
            </a:r>
            <a:r>
              <a:rPr lang="ru-RU" sz="2000" dirty="0">
                <a:latin typeface="Liberation Serif" panose="02020603050405020304" pitchFamily="18" charset="0"/>
              </a:rPr>
              <a:t>участие  методическом семинаре, в рамках в </a:t>
            </a:r>
            <a:r>
              <a:rPr lang="en-US" sz="2000" dirty="0">
                <a:latin typeface="Liberation Serif" panose="02020603050405020304" pitchFamily="18" charset="0"/>
              </a:rPr>
              <a:t>VIII</a:t>
            </a:r>
            <a:r>
              <a:rPr lang="ru-RU" sz="2000" dirty="0">
                <a:latin typeface="Liberation Serif" panose="02020603050405020304" pitchFamily="18" charset="0"/>
              </a:rPr>
              <a:t> Антикоррупционном марафоне Свердловской области, в режиме видео-конференц-связи проводимом Департаментом противодействия коррупции и контроля Свердловской области на тему «О мерах  по предупреждению  коррупции в государственных и муниципальных организациях</a:t>
            </a:r>
            <a:r>
              <a:rPr lang="ru-RU" sz="2000" dirty="0" smtClean="0">
                <a:latin typeface="Liberation Serif" panose="02020603050405020304" pitchFamily="18" charset="0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44011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Liberation Serif" pitchFamily="18" charset="0"/>
              </a:rPr>
              <a:t>Осуществление Ревизионной комиссией МО Красноуфимский округ  антикоррупционного контроля  за расходование  средств местного  бюджета</a:t>
            </a:r>
            <a:endParaRPr lang="ru-RU" sz="2000" dirty="0">
              <a:latin typeface="Liberation Serif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latin typeface="Liberation Serif" pitchFamily="18" charset="0"/>
              </a:rPr>
              <a:t>            В соответствии с планом работы Ревизионной комиссии   МО Красноуфимский округ на </a:t>
            </a:r>
            <a:r>
              <a:rPr lang="ru-RU" sz="1600" dirty="0" smtClean="0">
                <a:latin typeface="Liberation Serif" pitchFamily="18" charset="0"/>
              </a:rPr>
              <a:t>2022 </a:t>
            </a:r>
            <a:r>
              <a:rPr lang="ru-RU" sz="1600" dirty="0" smtClean="0">
                <a:latin typeface="Liberation Serif" pitchFamily="18" charset="0"/>
              </a:rPr>
              <a:t>год за </a:t>
            </a:r>
            <a:r>
              <a:rPr lang="ru-RU" sz="1600" dirty="0" smtClean="0">
                <a:latin typeface="Liberation Serif" pitchFamily="18" charset="0"/>
              </a:rPr>
              <a:t>2022 </a:t>
            </a:r>
            <a:r>
              <a:rPr lang="ru-RU" sz="1600" dirty="0" smtClean="0">
                <a:latin typeface="Liberation Serif" pitchFamily="18" charset="0"/>
              </a:rPr>
              <a:t>года проведено</a:t>
            </a:r>
            <a:r>
              <a:rPr lang="en-GB" sz="1600" dirty="0" smtClean="0">
                <a:latin typeface="Liberation Serif" pitchFamily="18" charset="0"/>
              </a:rPr>
              <a:t>:</a:t>
            </a:r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>
                <a:latin typeface="Liberation Serif" pitchFamily="18" charset="0"/>
              </a:rPr>
              <a:t>6</a:t>
            </a:r>
            <a:r>
              <a:rPr lang="ru-RU" sz="1600" dirty="0" smtClean="0">
                <a:latin typeface="Liberation Serif" pitchFamily="18" charset="0"/>
              </a:rPr>
              <a:t> </a:t>
            </a:r>
            <a:r>
              <a:rPr lang="ru-RU" sz="1600" dirty="0" smtClean="0">
                <a:latin typeface="Liberation Serif" pitchFamily="18" charset="0"/>
              </a:rPr>
              <a:t>контрольных мероприятий, в ходе </a:t>
            </a:r>
            <a:r>
              <a:rPr lang="ru-RU" sz="1600" dirty="0" smtClean="0">
                <a:latin typeface="Liberation Serif" pitchFamily="18" charset="0"/>
              </a:rPr>
              <a:t>которых   охвачено 17 объектов, составлено 17 актов</a:t>
            </a:r>
            <a:r>
              <a:rPr lang="en-GB" sz="1600" dirty="0" smtClean="0">
                <a:latin typeface="Liberation Serif" pitchFamily="18" charset="0"/>
              </a:rPr>
              <a:t>;</a:t>
            </a:r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>
                <a:latin typeface="Liberation Serif" pitchFamily="18" charset="0"/>
              </a:rPr>
              <a:t>4</a:t>
            </a:r>
            <a:r>
              <a:rPr lang="ru-RU" sz="1600" dirty="0" smtClean="0">
                <a:latin typeface="Liberation Serif" pitchFamily="18" charset="0"/>
              </a:rPr>
              <a:t> </a:t>
            </a:r>
            <a:r>
              <a:rPr lang="ru-RU" sz="1600" dirty="0" smtClean="0">
                <a:latin typeface="Liberation Serif" pitchFamily="18" charset="0"/>
              </a:rPr>
              <a:t>экспертно-аналитических мероприятия, в ходе которых проверено - </a:t>
            </a:r>
            <a:r>
              <a:rPr lang="ru-RU" sz="1600" dirty="0">
                <a:latin typeface="Liberation Serif" pitchFamily="18" charset="0"/>
              </a:rPr>
              <a:t>6</a:t>
            </a:r>
            <a:r>
              <a:rPr lang="ru-RU" sz="1600" dirty="0" smtClean="0">
                <a:latin typeface="Liberation Serif" pitchFamily="18" charset="0"/>
              </a:rPr>
              <a:t> </a:t>
            </a:r>
            <a:r>
              <a:rPr lang="ru-RU" sz="1600" dirty="0" smtClean="0">
                <a:latin typeface="Liberation Serif" pitchFamily="18" charset="0"/>
              </a:rPr>
              <a:t>муниципальных   учреждений и </a:t>
            </a:r>
            <a:r>
              <a:rPr lang="ru-RU" sz="1600" dirty="0" smtClean="0">
                <a:latin typeface="Liberation Serif" pitchFamily="18" charset="0"/>
              </a:rPr>
              <a:t>2 </a:t>
            </a:r>
            <a:r>
              <a:rPr lang="ru-RU" sz="1600" dirty="0" smtClean="0">
                <a:latin typeface="Liberation Serif" pitchFamily="18" charset="0"/>
              </a:rPr>
              <a:t>органов местного самоуправления</a:t>
            </a:r>
            <a:r>
              <a:rPr lang="en-GB" sz="1600" dirty="0" smtClean="0">
                <a:latin typeface="Liberation Serif" pitchFamily="18" charset="0"/>
              </a:rPr>
              <a:t>;</a:t>
            </a:r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4 мониторинга об исполнении бюджета МО Красноуфимский </a:t>
            </a:r>
            <a:r>
              <a:rPr lang="ru-RU" sz="1600" dirty="0" smtClean="0">
                <a:latin typeface="Liberation Serif" pitchFamily="18" charset="0"/>
              </a:rPr>
              <a:t>округ: </a:t>
            </a:r>
            <a:r>
              <a:rPr lang="ru-RU" sz="1600" dirty="0" smtClean="0">
                <a:latin typeface="Liberation Serif" pitchFamily="18" charset="0"/>
              </a:rPr>
              <a:t>за </a:t>
            </a:r>
            <a:r>
              <a:rPr lang="ru-RU" sz="1600" dirty="0" smtClean="0">
                <a:latin typeface="Liberation Serif" pitchFamily="18" charset="0"/>
              </a:rPr>
              <a:t>2021 </a:t>
            </a:r>
            <a:r>
              <a:rPr lang="ru-RU" sz="1600" dirty="0" smtClean="0">
                <a:latin typeface="Liberation Serif" pitchFamily="18" charset="0"/>
              </a:rPr>
              <a:t>год и 1квартал, 1 полугодие и 9 месяцев </a:t>
            </a:r>
            <a:r>
              <a:rPr lang="ru-RU" sz="1600" dirty="0" smtClean="0">
                <a:latin typeface="Liberation Serif" pitchFamily="18" charset="0"/>
              </a:rPr>
              <a:t>2022 </a:t>
            </a:r>
            <a:r>
              <a:rPr lang="ru-RU" sz="1600" dirty="0" smtClean="0">
                <a:latin typeface="Liberation Serif" pitchFamily="18" charset="0"/>
              </a:rPr>
              <a:t>года</a:t>
            </a:r>
            <a:r>
              <a:rPr lang="en-GB" sz="1600" dirty="0" smtClean="0">
                <a:latin typeface="Liberation Serif" pitchFamily="18" charset="0"/>
              </a:rPr>
              <a:t>;</a:t>
            </a:r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выявлено нарушений и недостатков (без учета   неэффективного использования средств местного бюджета) на сумму   </a:t>
            </a:r>
            <a:r>
              <a:rPr lang="ru-RU" sz="1600" dirty="0" smtClean="0">
                <a:latin typeface="Liberation Serif" pitchFamily="18" charset="0"/>
              </a:rPr>
              <a:t>20 451,9</a:t>
            </a:r>
            <a:r>
              <a:rPr lang="ru-RU" sz="1600" dirty="0" smtClean="0">
                <a:latin typeface="Liberation Serif" pitchFamily="18" charset="0"/>
              </a:rPr>
              <a:t> </a:t>
            </a:r>
            <a:r>
              <a:rPr lang="ru-RU" sz="1600" dirty="0" smtClean="0">
                <a:latin typeface="Liberation Serif" pitchFamily="18" charset="0"/>
              </a:rPr>
              <a:t>тыс. рублей</a:t>
            </a:r>
            <a:r>
              <a:rPr lang="en-GB" sz="1600" dirty="0" smtClean="0">
                <a:latin typeface="Liberation Serif" pitchFamily="18" charset="0"/>
              </a:rPr>
              <a:t>;</a:t>
            </a:r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установлены факты неэффективного   использования средств местного бюджета на сумму </a:t>
            </a:r>
            <a:r>
              <a:rPr lang="ru-RU" sz="1600" dirty="0" smtClean="0">
                <a:latin typeface="Liberation Serif" pitchFamily="18" charset="0"/>
              </a:rPr>
              <a:t>4 276,7</a:t>
            </a:r>
            <a:r>
              <a:rPr lang="ru-RU" sz="1600" dirty="0" smtClean="0">
                <a:latin typeface="Liberation Serif" pitchFamily="18" charset="0"/>
              </a:rPr>
              <a:t> </a:t>
            </a:r>
            <a:r>
              <a:rPr lang="ru-RU" sz="1600" dirty="0" smtClean="0">
                <a:latin typeface="Liberation Serif" pitchFamily="18" charset="0"/>
              </a:rPr>
              <a:t>тыс. рублей</a:t>
            </a:r>
            <a:r>
              <a:rPr lang="en-GB" sz="1600" dirty="0" smtClean="0">
                <a:latin typeface="Liberation Serif" pitchFamily="18" charset="0"/>
              </a:rPr>
              <a:t>;</a:t>
            </a:r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направлено  объектам проверки </a:t>
            </a:r>
            <a:r>
              <a:rPr lang="ru-RU" sz="1600" dirty="0">
                <a:latin typeface="Liberation Serif" pitchFamily="18" charset="0"/>
              </a:rPr>
              <a:t>8</a:t>
            </a:r>
            <a:r>
              <a:rPr lang="ru-RU" sz="1600" dirty="0" smtClean="0">
                <a:latin typeface="Liberation Serif" pitchFamily="18" charset="0"/>
              </a:rPr>
              <a:t> </a:t>
            </a:r>
            <a:r>
              <a:rPr lang="ru-RU" sz="1600" dirty="0" smtClean="0">
                <a:latin typeface="Liberation Serif" pitchFamily="18" charset="0"/>
              </a:rPr>
              <a:t>представлений</a:t>
            </a:r>
            <a:r>
              <a:rPr lang="en-GB" sz="1600" dirty="0" smtClean="0">
                <a:latin typeface="Liberation Serif" pitchFamily="18" charset="0"/>
              </a:rPr>
              <a:t>;</a:t>
            </a:r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материалы </a:t>
            </a:r>
            <a:r>
              <a:rPr lang="ru-RU" sz="1600" dirty="0" smtClean="0">
                <a:latin typeface="Liberation Serif" pitchFamily="18" charset="0"/>
              </a:rPr>
              <a:t>6 </a:t>
            </a:r>
            <a:r>
              <a:rPr lang="ru-RU" sz="1600" dirty="0" smtClean="0">
                <a:latin typeface="Liberation Serif" pitchFamily="18" charset="0"/>
              </a:rPr>
              <a:t>контрольных мероприятий направлены   в правоохранительные органы</a:t>
            </a:r>
            <a:r>
              <a:rPr lang="en-GB" sz="1600" dirty="0" smtClean="0">
                <a:latin typeface="Liberation Serif" pitchFamily="18" charset="0"/>
              </a:rPr>
              <a:t>;</a:t>
            </a:r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в рамках  осуществления  финансового контроля  по результатам  проведенных   мероприятий устранено   финансовых нарушений  на сумму  </a:t>
            </a:r>
            <a:r>
              <a:rPr lang="ru-RU" sz="1600" dirty="0" smtClean="0">
                <a:latin typeface="Liberation Serif" pitchFamily="18" charset="0"/>
              </a:rPr>
              <a:t>3670,6</a:t>
            </a:r>
            <a:r>
              <a:rPr lang="ru-RU" sz="1600" dirty="0" smtClean="0">
                <a:latin typeface="Liberation Serif" pitchFamily="18" charset="0"/>
              </a:rPr>
              <a:t>  </a:t>
            </a:r>
            <a:r>
              <a:rPr lang="ru-RU" sz="1600" dirty="0" smtClean="0">
                <a:latin typeface="Liberation Serif" pitchFamily="18" charset="0"/>
              </a:rPr>
              <a:t>тыс. рублей.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Liberation Serif" pitchFamily="18" charset="0"/>
              </a:rPr>
              <a:t>Проведение  экспертизы  муниципальных правовых актов   и их проектов в целях  выявления  в них положений, способствующих   созданию   условий  для  проявления коррупции</a:t>
            </a:r>
            <a:endParaRPr lang="ru-RU" sz="2000" dirty="0">
              <a:latin typeface="Liberation Serif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1600" dirty="0" smtClean="0">
                <a:latin typeface="Liberation Serif" pitchFamily="18" charset="0"/>
              </a:rPr>
              <a:t>Ревизионной комиссией МО Красноуфимский округ проведено </a:t>
            </a:r>
            <a:r>
              <a:rPr lang="ru-RU" sz="1600" dirty="0" smtClean="0">
                <a:latin typeface="Liberation Serif" pitchFamily="18" charset="0"/>
              </a:rPr>
              <a:t>52</a:t>
            </a:r>
            <a:r>
              <a:rPr lang="ru-RU" sz="1600" dirty="0" smtClean="0">
                <a:latin typeface="Liberation Serif" pitchFamily="18" charset="0"/>
              </a:rPr>
              <a:t> экспертизы </a:t>
            </a:r>
            <a:r>
              <a:rPr lang="ru-RU" sz="1600" dirty="0" smtClean="0">
                <a:latin typeface="Liberation Serif" pitchFamily="18" charset="0"/>
              </a:rPr>
              <a:t>проектов муниципальных правовых актов  </a:t>
            </a:r>
          </a:p>
          <a:p>
            <a:endParaRPr lang="ru-RU" dirty="0"/>
          </a:p>
        </p:txBody>
      </p:sp>
      <p:pic>
        <p:nvPicPr>
          <p:cNvPr id="5" name="Рисунок 4" descr="э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924944"/>
            <a:ext cx="5072066" cy="3804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72560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Liberation Serif" pitchFamily="18" charset="0"/>
              </a:rPr>
              <a:t>Обеспечение  проверки  сведений  о расходах, доходах  и имуществе   муниципальных  служащих  Ревизионной комиссией МО Красноуфимский округ   и о  расходах, доходах  и имуществе членов их семей</a:t>
            </a:r>
            <a:endParaRPr lang="ru-RU" sz="2000" dirty="0">
              <a:latin typeface="Liberation Serif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7467600" cy="4259398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Liberation Serif" pitchFamily="18" charset="0"/>
              </a:rPr>
              <a:t>Нарушений по  предоставлению  информации о доходах, расходах, об имуществе  и обязательствах   имущественного характера должностными лицами Ревизионной комиссии МО Красноуфимский округ не установлено.</a:t>
            </a:r>
            <a:endParaRPr lang="ru-RU" sz="1600" dirty="0">
              <a:latin typeface="Liberation Serif" pitchFamily="18" charset="0"/>
            </a:endParaRPr>
          </a:p>
        </p:txBody>
      </p:sp>
      <p:pic>
        <p:nvPicPr>
          <p:cNvPr id="5" name="Рисунок 4" descr="дох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3714752"/>
            <a:ext cx="3838573" cy="2452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31224" cy="135416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Liberation Serif" pitchFamily="18" charset="0"/>
              </a:rPr>
              <a:t>Проведение  заседаний  комиссии  по противодействию  коррупции в  Ревизионной  комиссии  МО Красноуфимский округ</a:t>
            </a:r>
            <a:endParaRPr lang="ru-RU" sz="2000" dirty="0">
              <a:latin typeface="Liberation Serif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14620"/>
            <a:ext cx="7467600" cy="375933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Liberation Serif" pitchFamily="18" charset="0"/>
              </a:rPr>
              <a:t>Проведено 5 заседания комиссии по противодействию коррупции Ревизионной комиссии   МО Красноуфимский округ.  </a:t>
            </a:r>
          </a:p>
          <a:p>
            <a:pPr algn="just"/>
            <a:r>
              <a:rPr lang="ru-RU" sz="2000" dirty="0" smtClean="0">
                <a:latin typeface="Liberation Serif" pitchFamily="18" charset="0"/>
              </a:rPr>
              <a:t>Рассмотрено </a:t>
            </a:r>
            <a:r>
              <a:rPr lang="ru-RU" sz="2000" dirty="0" smtClean="0">
                <a:latin typeface="Liberation Serif" pitchFamily="18" charset="0"/>
              </a:rPr>
              <a:t>5  </a:t>
            </a:r>
            <a:r>
              <a:rPr lang="ru-RU" sz="2000" dirty="0" smtClean="0">
                <a:latin typeface="Liberation Serif" pitchFamily="18" charset="0"/>
              </a:rPr>
              <a:t>вопросов.</a:t>
            </a:r>
            <a:endParaRPr lang="ru-RU" sz="2000" dirty="0">
              <a:latin typeface="Liberation Serif" pitchFamily="18" charset="0"/>
            </a:endParaRPr>
          </a:p>
        </p:txBody>
      </p:sp>
      <p:pic>
        <p:nvPicPr>
          <p:cNvPr id="4" name="Рисунок 3" descr="засе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3500438"/>
            <a:ext cx="3143248" cy="2643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74676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Liberation Serif" pitchFamily="18" charset="0"/>
              </a:rPr>
              <a:t>             Ревизионной комиссией МО Красноуфимский округ осуществляется постоянное взаимодействие с органами местного самоуправления, правоохранительными органами, средствами массовой информации, в том числе общественными объединениями, участвующими в реализации антикоррупционной политики, по вопросам противодействия   коррупции</a:t>
            </a:r>
            <a:r>
              <a:rPr lang="en-GB" sz="2000" dirty="0" smtClean="0">
                <a:latin typeface="Liberation Serif" pitchFamily="18" charset="0"/>
              </a:rPr>
              <a:t>.</a:t>
            </a:r>
            <a:endParaRPr lang="ru-RU" sz="2000" dirty="0">
              <a:latin typeface="Liberation Serif" pitchFamily="18" charset="0"/>
            </a:endParaRPr>
          </a:p>
        </p:txBody>
      </p:sp>
      <p:pic>
        <p:nvPicPr>
          <p:cNvPr id="4" name="Рисунок 3" descr="взаи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645024"/>
            <a:ext cx="3500462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859216" cy="159386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Liberation Serif" pitchFamily="18" charset="0"/>
              </a:rPr>
              <a:t>Обеспечение постоянного обновления     информации  по   противодействию  коррупции  на  официальном  сайте  Ревизионной  комиссией МО Красноуфимский округ</a:t>
            </a:r>
            <a:endParaRPr lang="ru-RU" sz="2000" dirty="0">
              <a:latin typeface="Liberation Serif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7467600" cy="40450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Liberation Serif" pitchFamily="18" charset="0"/>
              </a:rPr>
              <a:t>          На официальном    сайте  Ревизионной комиссии   МО Красноуфимский  округ в разделе «Противодействие коррупции» постоянно обновляются информационные   материалы.</a:t>
            </a:r>
            <a:endParaRPr lang="ru-RU" sz="2000" dirty="0">
              <a:latin typeface="Liberation Serif" pitchFamily="18" charset="0"/>
            </a:endParaRPr>
          </a:p>
        </p:txBody>
      </p:sp>
      <p:pic>
        <p:nvPicPr>
          <p:cNvPr id="4" name="Рисунок 3" descr="internetas-639461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4357694"/>
            <a:ext cx="4208046" cy="2358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Liberation Serif" pitchFamily="18" charset="0"/>
              </a:rPr>
              <a:t>            По мере необходимости Ревизионной комиссией   МО Красноуфимский  округ осуществляется подготовка, изменения и дополнения   нормативно-правовых  актов по вопросам   организации   и реализации   мероприятий, касающихся  антикоррупционной политики</a:t>
            </a:r>
            <a:r>
              <a:rPr lang="en-GB" sz="2000" dirty="0" smtClean="0">
                <a:latin typeface="Liberation Serif" pitchFamily="18" charset="0"/>
              </a:rPr>
              <a:t>.</a:t>
            </a:r>
            <a:endParaRPr lang="ru-RU" sz="2000" dirty="0">
              <a:latin typeface="Liberation Serif" pitchFamily="18" charset="0"/>
            </a:endParaRPr>
          </a:p>
        </p:txBody>
      </p:sp>
      <p:pic>
        <p:nvPicPr>
          <p:cNvPr id="6" name="Рисунок 5" descr="Отчёт-2017_322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500438"/>
            <a:ext cx="3071835" cy="3144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Liberation Serif" pitchFamily="18" charset="0"/>
              </a:rPr>
              <a:t>            Отчёт   о деятельности  Ревизионной  комиссией МО Красноуфимский округ    по   противодействию  </a:t>
            </a:r>
            <a:r>
              <a:rPr lang="ru-RU" sz="2000" dirty="0" smtClean="0">
                <a:latin typeface="Liberation Serif" pitchFamily="18" charset="0"/>
              </a:rPr>
              <a:t>коррупции за 2022 год   </a:t>
            </a:r>
            <a:r>
              <a:rPr lang="ru-RU" sz="2000" dirty="0" smtClean="0">
                <a:latin typeface="Liberation Serif" pitchFamily="18" charset="0"/>
              </a:rPr>
              <a:t>утвержден   распоряжением от  </a:t>
            </a:r>
            <a:r>
              <a:rPr lang="ru-RU" sz="2000" dirty="0" smtClean="0">
                <a:latin typeface="Liberation Serif" pitchFamily="18" charset="0"/>
              </a:rPr>
              <a:t>09.01.2023</a:t>
            </a:r>
            <a:r>
              <a:rPr lang="ru-RU" sz="2000" dirty="0" smtClean="0">
                <a:latin typeface="Liberation Serif" pitchFamily="18" charset="0"/>
              </a:rPr>
              <a:t> </a:t>
            </a:r>
            <a:r>
              <a:rPr lang="ru-RU" sz="2000" dirty="0" smtClean="0">
                <a:latin typeface="Liberation Serif" pitchFamily="18" charset="0"/>
              </a:rPr>
              <a:t>№ 2</a:t>
            </a:r>
            <a:r>
              <a:rPr lang="en-GB" sz="2000" dirty="0" smtClean="0">
                <a:latin typeface="Liberation Serif" pitchFamily="18" charset="0"/>
              </a:rPr>
              <a:t>.</a:t>
            </a:r>
            <a:endParaRPr lang="ru-RU" sz="2000" dirty="0">
              <a:latin typeface="Liberation Serif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786058"/>
            <a:ext cx="4071942" cy="4071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526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Calibri</vt:lpstr>
      <vt:lpstr>Cambria</vt:lpstr>
      <vt:lpstr>Century Schoolbook</vt:lpstr>
      <vt:lpstr>Franklin Gothic Book</vt:lpstr>
      <vt:lpstr>Liberation Serif</vt:lpstr>
      <vt:lpstr>Perpetua</vt:lpstr>
      <vt:lpstr>Verdana</vt:lpstr>
      <vt:lpstr>Wingdings</vt:lpstr>
      <vt:lpstr>Wingdings 2</vt:lpstr>
      <vt:lpstr>Эркер</vt:lpstr>
      <vt:lpstr>Аспект</vt:lpstr>
      <vt:lpstr>Справедливость</vt:lpstr>
      <vt:lpstr>Ревизионная    комиссия    Муниципального образования Красноуфимский округ</vt:lpstr>
      <vt:lpstr>Осуществление Ревизионной комиссией МО Красноуфимский округ  антикоррупционного контроля  за расходование  средств местного  бюджета</vt:lpstr>
      <vt:lpstr>Проведение  экспертизы  муниципальных правовых актов   и их проектов в целях  выявления  в них положений, способствующих   созданию   условий  для  проявления коррупции</vt:lpstr>
      <vt:lpstr>Обеспечение  проверки  сведений  о расходах, доходах  и имуществе   муниципальных  служащих  Ревизионной комиссией МО Красноуфимский округ   и о  расходах, доходах  и имуществе членов их семей</vt:lpstr>
      <vt:lpstr>Проведение  заседаний  комиссии  по противодействию  коррупции в  Ревизионной  комиссии  МО Красноуфимский округ</vt:lpstr>
      <vt:lpstr>Презентация PowerPoint</vt:lpstr>
      <vt:lpstr>Обеспечение постоянного обновления     информации  по   противодействию  коррупции  на  официальном  сайте  Ревизионной  комиссией МО Красноуфимский округ</vt:lpstr>
      <vt:lpstr>Презентация PowerPoint</vt:lpstr>
      <vt:lpstr>Презентация PowerPoint</vt:lpstr>
      <vt:lpstr>Публикация  отчета о  деятельности  комиссии  по противодействию   коррупции  в  Ревизионной комиссии  МО  Красноуфимский   округ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Ревизионная    комиссиия    МО Красноуфимский округ   за 2021 года</dc:title>
  <dc:creator>Пользователь Windows</dc:creator>
  <cp:lastModifiedBy>Админ</cp:lastModifiedBy>
  <cp:revision>24</cp:revision>
  <cp:lastPrinted>2023-01-24T06:49:46Z</cp:lastPrinted>
  <dcterms:created xsi:type="dcterms:W3CDTF">2022-01-26T09:04:01Z</dcterms:created>
  <dcterms:modified xsi:type="dcterms:W3CDTF">2023-01-24T06:49:51Z</dcterms:modified>
</cp:coreProperties>
</file>