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864" r:id="rId2"/>
    <p:sldMasterId id="2147483876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E93FE59-9DC2-421E-8D1A-EA4082AD67A7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FE59-9DC2-421E-8D1A-EA4082AD67A7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FE59-9DC2-421E-8D1A-EA4082AD67A7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3FE59-9DC2-421E-8D1A-EA4082AD67A7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3FE59-9DC2-421E-8D1A-EA4082AD67A7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3FE59-9DC2-421E-8D1A-EA4082AD67A7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3FE59-9DC2-421E-8D1A-EA4082AD67A7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3FE59-9DC2-421E-8D1A-EA4082AD67A7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3FE59-9DC2-421E-8D1A-EA4082AD67A7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3FE59-9DC2-421E-8D1A-EA4082AD67A7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3FE59-9DC2-421E-8D1A-EA4082AD67A7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93FE59-9DC2-421E-8D1A-EA4082AD67A7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3FE59-9DC2-421E-8D1A-EA4082AD67A7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3FE59-9DC2-421E-8D1A-EA4082AD67A7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3FE59-9DC2-421E-8D1A-EA4082AD67A7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FE59-9DC2-421E-8D1A-EA4082AD67A7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FE59-9DC2-421E-8D1A-EA4082AD67A7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FE59-9DC2-421E-8D1A-EA4082AD67A7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FE59-9DC2-421E-8D1A-EA4082AD67A7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FE59-9DC2-421E-8D1A-EA4082AD67A7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FE59-9DC2-421E-8D1A-EA4082AD67A7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FE59-9DC2-421E-8D1A-EA4082AD67A7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E93FE59-9DC2-421E-8D1A-EA4082AD67A7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FE59-9DC2-421E-8D1A-EA4082AD67A7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FE59-9DC2-421E-8D1A-EA4082AD67A7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FE59-9DC2-421E-8D1A-EA4082AD67A7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FE59-9DC2-421E-8D1A-EA4082AD67A7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FE59-9DC2-421E-8D1A-EA4082AD67A7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FE59-9DC2-421E-8D1A-EA4082AD67A7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93FE59-9DC2-421E-8D1A-EA4082AD67A7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FE59-9DC2-421E-8D1A-EA4082AD67A7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93FE59-9DC2-421E-8D1A-EA4082AD67A7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93FE59-9DC2-421E-8D1A-EA4082AD67A7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93FE59-9DC2-421E-8D1A-EA4082AD67A7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E93FE59-9DC2-421E-8D1A-EA4082AD67A7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E93FE59-9DC2-421E-8D1A-EA4082AD67A7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1CA54E8-2797-44FD-888F-A3C6DAB9C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Представляет отчет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 деятельности   комиссии по противодействию   коррупции Ревизионной    комиссии    МО Красноуфимский округ   за 2021 год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357166"/>
            <a:ext cx="8229600" cy="392909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Liberation Serif" pitchFamily="18" charset="0"/>
              </a:rPr>
              <a:t>Ревизионная    комиссия    Муниципального образования Красноуфимский округ</a:t>
            </a:r>
            <a:endParaRPr lang="ru-RU" sz="2400" dirty="0">
              <a:latin typeface="Liberation Serif" pitchFamily="18" charset="0"/>
            </a:endParaRPr>
          </a:p>
        </p:txBody>
      </p:sp>
      <p:pic>
        <p:nvPicPr>
          <p:cNvPr id="5" name="Рисунок 4" descr="герб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0430" y="142852"/>
            <a:ext cx="2143140" cy="1357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Liberation Serif" pitchFamily="18" charset="0"/>
              </a:rPr>
              <a:t>Публикация  отчета о  деятельности  комиссии  по противодействию   коррупции  в  Ревизионной комиссии  МО  Красноуфимский   округ</a:t>
            </a:r>
            <a:endParaRPr lang="ru-RU" sz="2400" dirty="0">
              <a:latin typeface="Liberation Serif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noFill/>
        </p:spPr>
        <p:txBody>
          <a:bodyPr numCol="2"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643050"/>
            <a:ext cx="250033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за 2020год.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928934"/>
            <a:ext cx="250033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за 1 квартал </a:t>
            </a:r>
            <a:r>
              <a:rPr lang="ru-RU" dirty="0" smtClean="0"/>
              <a:t>2021года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4214818"/>
            <a:ext cx="250033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за 1полугодие  </a:t>
            </a:r>
            <a:r>
              <a:rPr lang="ru-RU" dirty="0" smtClean="0"/>
              <a:t>2021года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785918" y="60722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5643578"/>
            <a:ext cx="250033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за 9 месяцев  </a:t>
            </a:r>
            <a:r>
              <a:rPr lang="ru-RU" dirty="0" smtClean="0"/>
              <a:t>2021года</a:t>
            </a:r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3000364" y="1714488"/>
            <a:ext cx="1285884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3000364" y="3000372"/>
            <a:ext cx="1428760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3000364" y="4357694"/>
            <a:ext cx="142876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000364" y="5643578"/>
            <a:ext cx="1428760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357686" y="1571612"/>
            <a:ext cx="3500462" cy="107157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размещен на  </a:t>
            </a:r>
            <a:r>
              <a:rPr lang="ru-RU" dirty="0" smtClean="0"/>
              <a:t>сайте в 1 квартале</a:t>
            </a:r>
            <a:endParaRPr lang="ru-RU" dirty="0"/>
          </a:p>
          <a:p>
            <a:pPr algn="ctr"/>
            <a:r>
              <a:rPr lang="ru-RU" dirty="0"/>
              <a:t>квартале  2021 года</a:t>
            </a:r>
          </a:p>
        </p:txBody>
      </p:sp>
      <p:sp>
        <p:nvSpPr>
          <p:cNvPr id="21" name="Овал 20"/>
          <p:cNvSpPr/>
          <p:nvPr/>
        </p:nvSpPr>
        <p:spPr>
          <a:xfrm>
            <a:off x="4500562" y="2786058"/>
            <a:ext cx="3357586" cy="107157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размещен на сайте во 2 квартале  </a:t>
            </a:r>
            <a:r>
              <a:rPr lang="ru-RU" dirty="0"/>
              <a:t>2021 года</a:t>
            </a:r>
          </a:p>
        </p:txBody>
      </p:sp>
      <p:sp>
        <p:nvSpPr>
          <p:cNvPr id="22" name="Овал 21"/>
          <p:cNvSpPr/>
          <p:nvPr/>
        </p:nvSpPr>
        <p:spPr>
          <a:xfrm>
            <a:off x="4572000" y="4214818"/>
            <a:ext cx="3286148" cy="100013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</a:t>
            </a:r>
            <a:r>
              <a:rPr lang="ru-RU" dirty="0" smtClean="0"/>
              <a:t>азмещен на </a:t>
            </a:r>
            <a:br>
              <a:rPr lang="ru-RU" dirty="0" smtClean="0"/>
            </a:br>
            <a:r>
              <a:rPr lang="ru-RU" dirty="0" smtClean="0"/>
              <a:t>сайте в </a:t>
            </a:r>
            <a:r>
              <a:rPr lang="ru-RU" dirty="0"/>
              <a:t>3 </a:t>
            </a:r>
            <a:r>
              <a:rPr lang="ru-RU" dirty="0" smtClean="0"/>
              <a:t>квартале  2021 года</a:t>
            </a: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4572000" y="5429264"/>
            <a:ext cx="3286148" cy="100013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</a:t>
            </a:r>
            <a:r>
              <a:rPr lang="ru-RU" dirty="0" smtClean="0"/>
              <a:t>азмещен на сайте </a:t>
            </a:r>
            <a:r>
              <a:rPr lang="ru-RU" dirty="0" smtClean="0"/>
              <a:t>в 4 </a:t>
            </a:r>
            <a:r>
              <a:rPr lang="ru-RU" dirty="0" smtClean="0"/>
              <a:t>квартале </a:t>
            </a:r>
            <a:r>
              <a:rPr lang="ru-RU" dirty="0" smtClean="0"/>
              <a:t>               2021 </a:t>
            </a:r>
            <a:r>
              <a:rPr lang="ru-RU" dirty="0" smtClean="0"/>
              <a:t>года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447675" algn="just"/>
            <a:r>
              <a:rPr lang="ru-RU" sz="2000" dirty="0" smtClean="0">
                <a:latin typeface="Liberation Serif" pitchFamily="18" charset="0"/>
              </a:rPr>
              <a:t>Председатель Ревизионной комиссии МО Красноуфимский округ И</a:t>
            </a:r>
            <a:r>
              <a:rPr lang="en-GB" sz="2000" dirty="0" smtClean="0">
                <a:latin typeface="Liberation Serif" pitchFamily="18" charset="0"/>
              </a:rPr>
              <a:t>.</a:t>
            </a:r>
            <a:r>
              <a:rPr lang="ru-RU" sz="2000" dirty="0" smtClean="0">
                <a:latin typeface="Liberation Serif" pitchFamily="18" charset="0"/>
              </a:rPr>
              <a:t>Г</a:t>
            </a:r>
            <a:r>
              <a:rPr lang="en-GB" sz="2000" dirty="0" smtClean="0">
                <a:latin typeface="Liberation Serif" pitchFamily="18" charset="0"/>
              </a:rPr>
              <a:t>.</a:t>
            </a:r>
            <a:r>
              <a:rPr lang="ru-RU" sz="2000" dirty="0" smtClean="0">
                <a:latin typeface="Liberation Serif" pitchFamily="18" charset="0"/>
              </a:rPr>
              <a:t> Тебнева в 3 квартале  2021 года прошла обучение по дополнительной профессиональной программе «Профилактика коррупции в организации»</a:t>
            </a:r>
            <a:r>
              <a:rPr lang="en-GB" sz="2000" dirty="0" smtClean="0">
                <a:latin typeface="Liberation Serif" pitchFamily="18" charset="0"/>
              </a:rPr>
              <a:t>;</a:t>
            </a:r>
            <a:r>
              <a:rPr lang="ru-RU" sz="2000" dirty="0" smtClean="0">
                <a:latin typeface="Liberation Serif" pitchFamily="18" charset="0"/>
              </a:rPr>
              <a:t> </a:t>
            </a:r>
          </a:p>
          <a:p>
            <a:pPr marL="0" indent="447675" algn="just"/>
            <a:r>
              <a:rPr lang="ru-RU" sz="2000" dirty="0" smtClean="0">
                <a:latin typeface="Liberation Serif" pitchFamily="18" charset="0"/>
              </a:rPr>
              <a:t>В 4 квартале  2021 года Ревизионной комиссией МО Красноуфимский округ в режиме </a:t>
            </a:r>
            <a:r>
              <a:rPr lang="ru-RU" sz="2000" dirty="0" err="1" smtClean="0">
                <a:latin typeface="Liberation Serif" pitchFamily="18" charset="0"/>
              </a:rPr>
              <a:t>видео-конференц-связи</a:t>
            </a:r>
            <a:r>
              <a:rPr lang="ru-RU" sz="2000" dirty="0" smtClean="0">
                <a:latin typeface="Liberation Serif" pitchFamily="18" charset="0"/>
              </a:rPr>
              <a:t> принято участие в методическом семинаре, проводимом Департаментом противодействия коррупции и контроля Свердловской области, на тему «О совершенствовании работы по профилактике коррупционных и иных правонарушений в органах местного самоуправления муниципальных образований, расположенных на территории Свердловской области»</a:t>
            </a:r>
            <a:r>
              <a:rPr lang="en-GB" sz="2000" dirty="0" smtClean="0">
                <a:latin typeface="Liberation Serif" pitchFamily="18" charset="0"/>
              </a:rPr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344011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Спасибо за внимание!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Liberation Serif" pitchFamily="18" charset="0"/>
              </a:rPr>
              <a:t>Осуществление Ревизионной комиссией МО Красноуфимский округ  </a:t>
            </a:r>
            <a:r>
              <a:rPr lang="ru-RU" sz="2000" dirty="0" err="1" smtClean="0">
                <a:latin typeface="Liberation Serif" pitchFamily="18" charset="0"/>
              </a:rPr>
              <a:t>антикоррупционного</a:t>
            </a:r>
            <a:r>
              <a:rPr lang="ru-RU" sz="2000" dirty="0" smtClean="0">
                <a:latin typeface="Liberation Serif" pitchFamily="18" charset="0"/>
              </a:rPr>
              <a:t> контроля  за расходование  средств местного  бюджета</a:t>
            </a:r>
            <a:endParaRPr lang="ru-RU" sz="2000" dirty="0">
              <a:latin typeface="Liberation Serif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86700" cy="48737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600" dirty="0" smtClean="0">
                <a:latin typeface="Liberation Serif" pitchFamily="18" charset="0"/>
              </a:rPr>
              <a:t>            В соответствии с планом работы Ревизионной комиссии   МО Красноуфимский округ на 2021 год за 2021 года проведено</a:t>
            </a:r>
            <a:r>
              <a:rPr lang="en-GB" sz="1600" dirty="0" smtClean="0">
                <a:latin typeface="Liberation Serif" pitchFamily="18" charset="0"/>
              </a:rPr>
              <a:t>:</a:t>
            </a:r>
            <a:endParaRPr lang="ru-RU" sz="1600" dirty="0" smtClean="0">
              <a:latin typeface="Liberation Serif" pitchFamily="18" charset="0"/>
            </a:endParaRPr>
          </a:p>
          <a:p>
            <a:pPr algn="just"/>
            <a:r>
              <a:rPr lang="ru-RU" sz="1600" dirty="0" smtClean="0">
                <a:latin typeface="Liberation Serif" pitchFamily="18" charset="0"/>
              </a:rPr>
              <a:t>7 контрольных мероприятий, в ходе которых проверено - 9 муниципальных   учреждений и 2 органа местного самоуправления</a:t>
            </a:r>
            <a:r>
              <a:rPr lang="en-GB" sz="1600" dirty="0" smtClean="0">
                <a:latin typeface="Liberation Serif" pitchFamily="18" charset="0"/>
              </a:rPr>
              <a:t>;</a:t>
            </a:r>
            <a:endParaRPr lang="ru-RU" sz="1600" dirty="0" smtClean="0">
              <a:latin typeface="Liberation Serif" pitchFamily="18" charset="0"/>
            </a:endParaRPr>
          </a:p>
          <a:p>
            <a:pPr algn="just"/>
            <a:r>
              <a:rPr lang="ru-RU" sz="1600" dirty="0" smtClean="0">
                <a:latin typeface="Liberation Serif" pitchFamily="18" charset="0"/>
              </a:rPr>
              <a:t>2 экспертно-аналитических мероприятия, в ходе которых проверено - 57 муниципальных   учреждений и 5 органов местного самоуправления</a:t>
            </a:r>
            <a:r>
              <a:rPr lang="en-GB" sz="1600" dirty="0" smtClean="0">
                <a:latin typeface="Liberation Serif" pitchFamily="18" charset="0"/>
              </a:rPr>
              <a:t>;</a:t>
            </a:r>
            <a:endParaRPr lang="ru-RU" sz="1600" dirty="0" smtClean="0">
              <a:latin typeface="Liberation Serif" pitchFamily="18" charset="0"/>
            </a:endParaRPr>
          </a:p>
          <a:p>
            <a:pPr algn="just"/>
            <a:r>
              <a:rPr lang="ru-RU" sz="1600" dirty="0" smtClean="0">
                <a:latin typeface="Liberation Serif" pitchFamily="18" charset="0"/>
              </a:rPr>
              <a:t>4 мониторинга об исполнении бюджета МО Красноуфимский округ за 2020 год и 1квартал, 1 полугодие и 9 месяцев 2021 года</a:t>
            </a:r>
            <a:r>
              <a:rPr lang="en-GB" sz="1600" dirty="0" smtClean="0">
                <a:latin typeface="Liberation Serif" pitchFamily="18" charset="0"/>
              </a:rPr>
              <a:t>;</a:t>
            </a:r>
            <a:endParaRPr lang="ru-RU" sz="1600" dirty="0" smtClean="0">
              <a:latin typeface="Liberation Serif" pitchFamily="18" charset="0"/>
            </a:endParaRPr>
          </a:p>
          <a:p>
            <a:pPr algn="just"/>
            <a:r>
              <a:rPr lang="ru-RU" sz="1600" dirty="0" smtClean="0">
                <a:latin typeface="Liberation Serif" pitchFamily="18" charset="0"/>
              </a:rPr>
              <a:t>выявлено нарушений и недостатков (без учета   неэффективного использования средств местного бюджета) на сумму   1 658 867,7 тыс. рублей</a:t>
            </a:r>
            <a:r>
              <a:rPr lang="en-GB" sz="1600" dirty="0" smtClean="0">
                <a:latin typeface="Liberation Serif" pitchFamily="18" charset="0"/>
              </a:rPr>
              <a:t>;</a:t>
            </a:r>
            <a:endParaRPr lang="ru-RU" sz="1600" dirty="0" smtClean="0">
              <a:latin typeface="Liberation Serif" pitchFamily="18" charset="0"/>
            </a:endParaRPr>
          </a:p>
          <a:p>
            <a:pPr algn="just"/>
            <a:r>
              <a:rPr lang="ru-RU" sz="1600" dirty="0" smtClean="0">
                <a:latin typeface="Liberation Serif" pitchFamily="18" charset="0"/>
              </a:rPr>
              <a:t>установлены факты неэффективного   использования средств местного бюджета на сумму 960,9 тыс. рублей</a:t>
            </a:r>
            <a:r>
              <a:rPr lang="en-GB" sz="1600" dirty="0" smtClean="0">
                <a:latin typeface="Liberation Serif" pitchFamily="18" charset="0"/>
              </a:rPr>
              <a:t>;</a:t>
            </a:r>
            <a:endParaRPr lang="ru-RU" sz="1600" dirty="0" smtClean="0">
              <a:latin typeface="Liberation Serif" pitchFamily="18" charset="0"/>
            </a:endParaRPr>
          </a:p>
          <a:p>
            <a:pPr algn="just"/>
            <a:r>
              <a:rPr lang="ru-RU" sz="1600" dirty="0" smtClean="0">
                <a:latin typeface="Liberation Serif" pitchFamily="18" charset="0"/>
              </a:rPr>
              <a:t>направлено  объектам проверки 11 представлений</a:t>
            </a:r>
            <a:r>
              <a:rPr lang="en-GB" sz="1600" dirty="0" smtClean="0">
                <a:latin typeface="Liberation Serif" pitchFamily="18" charset="0"/>
              </a:rPr>
              <a:t>;</a:t>
            </a:r>
            <a:endParaRPr lang="ru-RU" sz="1600" dirty="0" smtClean="0">
              <a:latin typeface="Liberation Serif" pitchFamily="18" charset="0"/>
            </a:endParaRPr>
          </a:p>
          <a:p>
            <a:pPr algn="just"/>
            <a:r>
              <a:rPr lang="ru-RU" sz="1600" dirty="0" smtClean="0">
                <a:latin typeface="Liberation Serif" pitchFamily="18" charset="0"/>
              </a:rPr>
              <a:t>материалы 7 контрольных мероприятий направлены   в правоохранительные органы</a:t>
            </a:r>
            <a:r>
              <a:rPr lang="en-GB" sz="1600" dirty="0" smtClean="0">
                <a:latin typeface="Liberation Serif" pitchFamily="18" charset="0"/>
              </a:rPr>
              <a:t>;</a:t>
            </a:r>
            <a:endParaRPr lang="ru-RU" sz="1600" dirty="0" smtClean="0">
              <a:latin typeface="Liberation Serif" pitchFamily="18" charset="0"/>
            </a:endParaRPr>
          </a:p>
          <a:p>
            <a:pPr algn="just"/>
            <a:r>
              <a:rPr lang="ru-RU" sz="1600" dirty="0" smtClean="0">
                <a:latin typeface="Liberation Serif" pitchFamily="18" charset="0"/>
              </a:rPr>
              <a:t>в рамках  осуществления  финансового контроля  по результатам  проведенных   мероприятий устранено   финансовых нарушений  на сумму  9064,2  тыс. рублей.</a:t>
            </a:r>
          </a:p>
          <a:p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Liberation Serif" pitchFamily="18" charset="0"/>
              </a:rPr>
              <a:t>Проведение  экспертизы  муниципальных правовых актов   и их проектов в целях  выявления  в них положений, способствующих   созданию   условий  для  проявления коррупции</a:t>
            </a:r>
            <a:endParaRPr lang="ru-RU" sz="2000" dirty="0">
              <a:latin typeface="Liberation Serif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sz="1600" dirty="0" smtClean="0">
                <a:latin typeface="Liberation Serif" pitchFamily="18" charset="0"/>
              </a:rPr>
              <a:t>Ревизионной комиссией МО Красноуфимский округ проведено 46 экспертиз проектов муниципальных правовых актов  </a:t>
            </a:r>
          </a:p>
          <a:p>
            <a:endParaRPr lang="ru-RU" dirty="0"/>
          </a:p>
        </p:txBody>
      </p:sp>
      <p:pic>
        <p:nvPicPr>
          <p:cNvPr id="5" name="Рисунок 4" descr="э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924944"/>
            <a:ext cx="5072066" cy="3804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72560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Liberation Serif" pitchFamily="18" charset="0"/>
              </a:rPr>
              <a:t>Обеспечение  проверки  сведений  о расходах, доходах  и имуществе   муниципальных  служащих  Ревизионной комиссией МО Красноуфимский округ   и о  расходах, доходах  и имуществе членов их семей</a:t>
            </a:r>
            <a:endParaRPr lang="ru-RU" sz="2000" dirty="0">
              <a:latin typeface="Liberation Serif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14554"/>
            <a:ext cx="7467600" cy="4259398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>
                <a:latin typeface="Liberation Serif" pitchFamily="18" charset="0"/>
              </a:rPr>
              <a:t>Нарушений по  предоставлению  информации о доходах, расходах, об имуществе  и обязательствах   имущественного характера должностными лицами Ревизионной комиссии МО Красноуфимский округ не установлено.</a:t>
            </a:r>
            <a:endParaRPr lang="ru-RU" sz="1600" dirty="0">
              <a:latin typeface="Liberation Serif" pitchFamily="18" charset="0"/>
            </a:endParaRPr>
          </a:p>
        </p:txBody>
      </p:sp>
      <p:pic>
        <p:nvPicPr>
          <p:cNvPr id="5" name="Рисунок 4" descr="дох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3714752"/>
            <a:ext cx="3838573" cy="24526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931224" cy="135416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Liberation Serif" pitchFamily="18" charset="0"/>
              </a:rPr>
              <a:t>Проведение  заседаний  комиссии  по противодействию  коррупции в  Ревизионной  комиссии  МО Красноуфимский округ</a:t>
            </a:r>
            <a:endParaRPr lang="ru-RU" sz="2000" dirty="0">
              <a:latin typeface="Liberation Serif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714620"/>
            <a:ext cx="7467600" cy="3759332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Liberation Serif" pitchFamily="18" charset="0"/>
              </a:rPr>
              <a:t>Проведено 5 заседания комиссии по противодействию коррупции Ревизионной комиссии   МО Красноуфимский округ.  </a:t>
            </a:r>
          </a:p>
          <a:p>
            <a:pPr algn="just"/>
            <a:r>
              <a:rPr lang="ru-RU" sz="2000" dirty="0" smtClean="0">
                <a:latin typeface="Liberation Serif" pitchFamily="18" charset="0"/>
              </a:rPr>
              <a:t>Рассмотрено 7  вопросов.</a:t>
            </a:r>
            <a:endParaRPr lang="ru-RU" sz="2000" dirty="0">
              <a:latin typeface="Liberation Serif" pitchFamily="18" charset="0"/>
            </a:endParaRPr>
          </a:p>
        </p:txBody>
      </p:sp>
      <p:pic>
        <p:nvPicPr>
          <p:cNvPr id="4" name="Рисунок 3" descr="засед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3500438"/>
            <a:ext cx="3143248" cy="26431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340768"/>
            <a:ext cx="7467600" cy="48737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latin typeface="Liberation Serif" pitchFamily="18" charset="0"/>
              </a:rPr>
              <a:t>             Ревизионной комиссией МО Красноуфимский округ осуществляется постоянное взаимодействие с органами местного самоуправления, правоохранительными органами, средствами массовой информации, в том числе общественными объединениями, участвующими в реализации </a:t>
            </a:r>
            <a:r>
              <a:rPr lang="ru-RU" sz="2000" dirty="0" err="1" smtClean="0">
                <a:latin typeface="Liberation Serif" pitchFamily="18" charset="0"/>
              </a:rPr>
              <a:t>антикоррупционной</a:t>
            </a:r>
            <a:r>
              <a:rPr lang="ru-RU" sz="2000" dirty="0" smtClean="0">
                <a:latin typeface="Liberation Serif" pitchFamily="18" charset="0"/>
              </a:rPr>
              <a:t> политики, по вопросам противодействия   коррупции</a:t>
            </a:r>
            <a:r>
              <a:rPr lang="en-GB" sz="2000" dirty="0" smtClean="0">
                <a:latin typeface="Liberation Serif" pitchFamily="18" charset="0"/>
              </a:rPr>
              <a:t>.</a:t>
            </a:r>
            <a:endParaRPr lang="ru-RU" sz="2000" dirty="0">
              <a:latin typeface="Liberation Serif" pitchFamily="18" charset="0"/>
            </a:endParaRPr>
          </a:p>
        </p:txBody>
      </p:sp>
      <p:pic>
        <p:nvPicPr>
          <p:cNvPr id="4" name="Рисунок 3" descr="взаим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645024"/>
            <a:ext cx="3500462" cy="2928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859216" cy="159386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Liberation Serif" pitchFamily="18" charset="0"/>
              </a:rPr>
              <a:t>Обеспечение постоянного обновления     информации  по   противодействию  коррупции  на  официальном  сайте  Ревизионной  комиссией МО Красноуфимский округ</a:t>
            </a:r>
            <a:endParaRPr lang="ru-RU" sz="2000" dirty="0">
              <a:latin typeface="Liberation Serif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428868"/>
            <a:ext cx="7467600" cy="40450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latin typeface="Liberation Serif" pitchFamily="18" charset="0"/>
              </a:rPr>
              <a:t>          На официальном    сайте  Ревизионной комиссии   МО Красноуфимский  округ в разделе «Противодействие коррупции» постоянно обновляются информационные   материалы.</a:t>
            </a:r>
            <a:endParaRPr lang="ru-RU" sz="2000" dirty="0">
              <a:latin typeface="Liberation Serif" pitchFamily="18" charset="0"/>
            </a:endParaRPr>
          </a:p>
        </p:txBody>
      </p:sp>
      <p:pic>
        <p:nvPicPr>
          <p:cNvPr id="4" name="Рисунок 3" descr="internetas-6394616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4357694"/>
            <a:ext cx="4208046" cy="23583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latin typeface="Liberation Serif" pitchFamily="18" charset="0"/>
              </a:rPr>
              <a:t>            По мере необходимости Ревизионной комиссией   МО Красноуфимский  округ осуществляется подготовка, изменения и дополнения   нормативно-правовых  актов по вопросам   организации   и реализации   мероприятий, касающихся  </a:t>
            </a:r>
            <a:r>
              <a:rPr lang="ru-RU" sz="2000" dirty="0" err="1" smtClean="0">
                <a:latin typeface="Liberation Serif" pitchFamily="18" charset="0"/>
              </a:rPr>
              <a:t>антикоррупционной</a:t>
            </a:r>
            <a:r>
              <a:rPr lang="ru-RU" sz="2000" dirty="0" smtClean="0">
                <a:latin typeface="Liberation Serif" pitchFamily="18" charset="0"/>
              </a:rPr>
              <a:t> политики</a:t>
            </a:r>
            <a:r>
              <a:rPr lang="en-GB" sz="2000" dirty="0" smtClean="0">
                <a:latin typeface="Liberation Serif" pitchFamily="18" charset="0"/>
              </a:rPr>
              <a:t>.</a:t>
            </a:r>
            <a:endParaRPr lang="ru-RU" sz="2000" dirty="0">
              <a:latin typeface="Liberation Serif" pitchFamily="18" charset="0"/>
            </a:endParaRPr>
          </a:p>
        </p:txBody>
      </p:sp>
      <p:pic>
        <p:nvPicPr>
          <p:cNvPr id="6" name="Рисунок 5" descr="Отчёт-2017_322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3500438"/>
            <a:ext cx="3071835" cy="3144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latin typeface="Liberation Serif" pitchFamily="18" charset="0"/>
              </a:rPr>
              <a:t>            Отчёт   о деятельности  Ревизионной  комиссией МО Красноуфимский округ    по   противодействию  коррупции  утвержден   распоряжением от  13.01.2021 № 2</a:t>
            </a:r>
            <a:r>
              <a:rPr lang="en-GB" sz="2000" dirty="0" smtClean="0">
                <a:latin typeface="Liberation Serif" pitchFamily="18" charset="0"/>
              </a:rPr>
              <a:t>.</a:t>
            </a:r>
            <a:endParaRPr lang="ru-RU" sz="2000" dirty="0">
              <a:latin typeface="Liberation Serif" pitchFamily="18" charset="0"/>
            </a:endParaRPr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2786058"/>
            <a:ext cx="4071942" cy="4071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503</Words>
  <Application>Microsoft Office PowerPoint</Application>
  <PresentationFormat>Экран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Эркер</vt:lpstr>
      <vt:lpstr>Аспект</vt:lpstr>
      <vt:lpstr>Справедливость</vt:lpstr>
      <vt:lpstr>Ревизионная    комиссия    Муниципального образования Красноуфимский округ</vt:lpstr>
      <vt:lpstr>Осуществление Ревизионной комиссией МО Красноуфимский округ  антикоррупционного контроля  за расходование  средств местного  бюджета</vt:lpstr>
      <vt:lpstr>Проведение  экспертизы  муниципальных правовых актов   и их проектов в целях  выявления  в них положений, способствующих   созданию   условий  для  проявления коррупции</vt:lpstr>
      <vt:lpstr>Обеспечение  проверки  сведений  о расходах, доходах  и имуществе   муниципальных  служащих  Ревизионной комиссией МО Красноуфимский округ   и о  расходах, доходах  и имуществе членов их семей</vt:lpstr>
      <vt:lpstr>Проведение  заседаний  комиссии  по противодействию  коррупции в  Ревизионной  комиссии  МО Красноуфимский округ</vt:lpstr>
      <vt:lpstr>Слайд 6</vt:lpstr>
      <vt:lpstr>Обеспечение постоянного обновления     информации  по   противодействию  коррупции  на  официальном  сайте  Ревизионной  комиссией МО Красноуфимский округ</vt:lpstr>
      <vt:lpstr>Слайд 8</vt:lpstr>
      <vt:lpstr>Слайд 9</vt:lpstr>
      <vt:lpstr>Публикация  отчета о  деятельности  комиссии  по противодействию   коррупции  в  Ревизионной комиссии  МО  Красноуфимский   округ</vt:lpstr>
      <vt:lpstr>Слайд 11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Ревизионная    комиссиия    МО Красноуфимский округ   за 2021 года</dc:title>
  <dc:creator>Пользователь Windows</dc:creator>
  <cp:lastModifiedBy>DNS ТЦ ОКТЯБРЬ</cp:lastModifiedBy>
  <cp:revision>21</cp:revision>
  <dcterms:created xsi:type="dcterms:W3CDTF">2022-01-26T09:04:01Z</dcterms:created>
  <dcterms:modified xsi:type="dcterms:W3CDTF">2022-01-27T03:12:19Z</dcterms:modified>
</cp:coreProperties>
</file>